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2" roundtripDataSignature="AMtx7mhZfu3hEl0Kh+HXON7M2he0fly8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8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" name="Google Shape;4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Describe what your program does and how this fits with the mission of ARC</a:t>
            </a:r>
            <a:endParaRPr/>
          </a:p>
        </p:txBody>
      </p:sp>
      <p:sp>
        <p:nvSpPr>
          <p:cNvPr id="42" name="Google Shape;4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List your program’s strengths and challenges based on review of your historical data or other records.</a:t>
            </a:r>
            <a:endParaRPr/>
          </a:p>
        </p:txBody>
      </p:sp>
      <p:sp>
        <p:nvSpPr>
          <p:cNvPr id="49" name="Google Shape;4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List what your program wants to accomplish. Discuss how these accomplishments will or do support the ARCmission.</a:t>
            </a:r>
            <a:endParaRPr/>
          </a:p>
        </p:txBody>
      </p:sp>
      <p:sp>
        <p:nvSpPr>
          <p:cNvPr id="57" name="Google Shape;5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Describe what your program’s ideal future looks like. Discuss how this vision supports ARC’s commitment to social justice and equity.</a:t>
            </a:r>
            <a:endParaRPr/>
          </a:p>
        </p:txBody>
      </p:sp>
      <p:sp>
        <p:nvSpPr>
          <p:cNvPr id="64" name="Google Shape;6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List planning steps your program is planning to take within the next year (or so). These would be found in your Annual Unit Plan.</a:t>
            </a:r>
            <a:endParaRPr/>
          </a:p>
        </p:txBody>
      </p:sp>
      <p:sp>
        <p:nvSpPr>
          <p:cNvPr id="71" name="Google Shape;71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6000"/>
              <a:buFont typeface="Calibri"/>
              <a:buNone/>
              <a:defRPr sz="6000">
                <a:solidFill>
                  <a:srgbClr val="00305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A0C2F"/>
              </a:buClr>
              <a:buSzPts val="2400"/>
              <a:buNone/>
              <a:defRPr sz="2400">
                <a:solidFill>
                  <a:srgbClr val="BA0C2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  <a:defRPr>
                <a:solidFill>
                  <a:srgbClr val="00305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057"/>
              </a:buClr>
              <a:buSzPts val="2800"/>
              <a:buChar char="•"/>
              <a:defRPr>
                <a:solidFill>
                  <a:srgbClr val="003057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057"/>
              </a:buClr>
              <a:buSzPts val="2400"/>
              <a:buChar char="•"/>
              <a:defRPr>
                <a:solidFill>
                  <a:srgbClr val="003057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057"/>
              </a:buClr>
              <a:buSzPts val="2000"/>
              <a:buChar char="•"/>
              <a:defRPr>
                <a:solidFill>
                  <a:srgbClr val="003057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057"/>
              </a:buClr>
              <a:buSzPts val="1800"/>
              <a:buChar char="•"/>
              <a:defRPr>
                <a:solidFill>
                  <a:srgbClr val="003057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057"/>
              </a:buClr>
              <a:buSzPts val="1800"/>
              <a:buChar char="•"/>
              <a:defRPr>
                <a:solidFill>
                  <a:srgbClr val="0030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  <a:defRPr>
                <a:solidFill>
                  <a:srgbClr val="00305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A0C2F"/>
              </a:buClr>
              <a:buSzPts val="2800"/>
              <a:buChar char="•"/>
              <a:defRPr>
                <a:solidFill>
                  <a:srgbClr val="BA0C2F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A0C2F"/>
              </a:buClr>
              <a:buSzPts val="2400"/>
              <a:buChar char="•"/>
              <a:defRPr>
                <a:solidFill>
                  <a:srgbClr val="BA0C2F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A0C2F"/>
              </a:buClr>
              <a:buSzPts val="2000"/>
              <a:buChar char="•"/>
              <a:defRPr>
                <a:solidFill>
                  <a:srgbClr val="BA0C2F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A0C2F"/>
              </a:buClr>
              <a:buSzPts val="1800"/>
              <a:buChar char="•"/>
              <a:defRPr>
                <a:solidFill>
                  <a:srgbClr val="BA0C2F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A0C2F"/>
              </a:buClr>
              <a:buSzPts val="1800"/>
              <a:buChar char="•"/>
              <a:defRPr>
                <a:solidFill>
                  <a:srgbClr val="BA0C2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A0C2F"/>
              </a:buClr>
              <a:buSzPts val="2800"/>
              <a:buChar char="•"/>
              <a:defRPr>
                <a:solidFill>
                  <a:srgbClr val="BA0C2F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A0C2F"/>
              </a:buClr>
              <a:buSzPts val="2400"/>
              <a:buChar char="•"/>
              <a:defRPr>
                <a:solidFill>
                  <a:srgbClr val="BA0C2F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A0C2F"/>
              </a:buClr>
              <a:buSzPts val="2000"/>
              <a:buChar char="•"/>
              <a:defRPr>
                <a:solidFill>
                  <a:srgbClr val="BA0C2F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A0C2F"/>
              </a:buClr>
              <a:buSzPts val="1800"/>
              <a:buChar char="•"/>
              <a:defRPr>
                <a:solidFill>
                  <a:srgbClr val="BA0C2F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A0C2F"/>
              </a:buClr>
              <a:buSzPts val="1800"/>
              <a:buChar char="•"/>
              <a:defRPr>
                <a:solidFill>
                  <a:srgbClr val="BA0C2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6000"/>
              <a:buFont typeface="Calibri"/>
              <a:buNone/>
              <a:defRPr sz="6000">
                <a:solidFill>
                  <a:srgbClr val="00305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A0C2F"/>
              </a:buClr>
              <a:buSzPts val="2400"/>
              <a:buNone/>
              <a:defRPr sz="2400">
                <a:solidFill>
                  <a:srgbClr val="BA0C2F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  <a:defRPr>
                <a:solidFill>
                  <a:srgbClr val="00305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91000">
              <a:srgbClr val="A9BEE4"/>
            </a:gs>
            <a:gs pos="100000">
              <a:srgbClr val="003057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/>
          <p:nvPr/>
        </p:nvSpPr>
        <p:spPr>
          <a:xfrm flipH="1">
            <a:off x="9964131" y="4751109"/>
            <a:ext cx="2227868" cy="2105164"/>
          </a:xfrm>
          <a:prstGeom prst="flowChartDelay">
            <a:avLst/>
          </a:prstGeom>
          <a:solidFill>
            <a:srgbClr val="00305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7"/>
          <p:cNvSpPr/>
          <p:nvPr/>
        </p:nvSpPr>
        <p:spPr>
          <a:xfrm rot="-5400000" flipH="1">
            <a:off x="9880890" y="5136010"/>
            <a:ext cx="1313312" cy="2127214"/>
          </a:xfrm>
          <a:prstGeom prst="flowChartManualInput">
            <a:avLst/>
          </a:prstGeom>
          <a:solidFill>
            <a:srgbClr val="00305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  <a:defRPr sz="4400" b="1" i="0" u="none" strike="noStrike" cap="none">
                <a:solidFill>
                  <a:srgbClr val="0030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/>
          <p:nvPr/>
        </p:nvSpPr>
        <p:spPr>
          <a:xfrm rot="-5400000">
            <a:off x="10144654" y="4815686"/>
            <a:ext cx="1673257" cy="2430221"/>
          </a:xfrm>
          <a:prstGeom prst="flowChartManualInput">
            <a:avLst/>
          </a:prstGeom>
          <a:solidFill>
            <a:srgbClr val="BA0C2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98955" y="5418484"/>
            <a:ext cx="1854681" cy="9311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16;p7"/>
          <p:cNvCxnSpPr/>
          <p:nvPr/>
        </p:nvCxnSpPr>
        <p:spPr>
          <a:xfrm rot="10800000" flipH="1">
            <a:off x="0" y="6504578"/>
            <a:ext cx="12207240" cy="24081"/>
          </a:xfrm>
          <a:prstGeom prst="straightConnector1">
            <a:avLst/>
          </a:prstGeom>
          <a:noFill/>
          <a:ln w="1079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"/>
          <p:cNvSpPr txBox="1">
            <a:spLocks noGrp="1"/>
          </p:cNvSpPr>
          <p:nvPr>
            <p:ph type="title"/>
          </p:nvPr>
        </p:nvSpPr>
        <p:spPr>
          <a:xfrm>
            <a:off x="831850" y="1166328"/>
            <a:ext cx="10515600" cy="2043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6000"/>
              <a:buFont typeface="Calibri"/>
              <a:buNone/>
            </a:pPr>
            <a:r>
              <a:rPr lang="en-US"/>
              <a:t>Unit Title</a:t>
            </a:r>
            <a:endParaRPr/>
          </a:p>
        </p:txBody>
      </p:sp>
      <p:sp>
        <p:nvSpPr>
          <p:cNvPr id="38" name="Google Shape;38;p1"/>
          <p:cNvSpPr txBox="1">
            <a:spLocks noGrp="1"/>
          </p:cNvSpPr>
          <p:nvPr>
            <p:ph type="body" idx="1"/>
          </p:nvPr>
        </p:nvSpPr>
        <p:spPr>
          <a:xfrm>
            <a:off x="831850" y="3097763"/>
            <a:ext cx="10515600" cy="1922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</a:pPr>
            <a:r>
              <a:rPr lang="en-US" sz="4000" dirty="0">
                <a:solidFill>
                  <a:schemeClr val="accent1"/>
                </a:solidFill>
              </a:rPr>
              <a:t>Program Review Presentation</a:t>
            </a:r>
            <a:endParaRPr dirty="0">
              <a:solidFill>
                <a:schemeClr val="accent1"/>
              </a:solidFill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</a:pPr>
            <a:r>
              <a:rPr lang="en-US" sz="4000" dirty="0">
                <a:solidFill>
                  <a:schemeClr val="accent1"/>
                </a:solidFill>
              </a:rPr>
              <a:t>Cohort 2</a:t>
            </a:r>
            <a:r>
              <a:rPr lang="en-US" sz="4000">
                <a:solidFill>
                  <a:schemeClr val="accent1"/>
                </a:solidFill>
              </a:rPr>
              <a:t>: 2020-2021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A0C2F"/>
              </a:buClr>
              <a:buSzPts val="4000"/>
              <a:buNone/>
            </a:pPr>
            <a:endParaRPr sz="4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</a:pPr>
            <a:r>
              <a:rPr lang="en-US"/>
              <a:t> [Unit title] Profile </a:t>
            </a:r>
            <a:endParaRPr/>
          </a:p>
        </p:txBody>
      </p:sp>
      <p:sp>
        <p:nvSpPr>
          <p:cNvPr id="45" name="Google Shape;45;p2"/>
          <p:cNvSpPr txBox="1">
            <a:spLocks noGrp="1"/>
          </p:cNvSpPr>
          <p:nvPr>
            <p:ph type="body" idx="1"/>
          </p:nvPr>
        </p:nvSpPr>
        <p:spPr>
          <a:xfrm>
            <a:off x="838200" y="1464906"/>
            <a:ext cx="10515600" cy="4712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2800"/>
              <a:buNone/>
            </a:pPr>
            <a:endParaRPr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22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</a:pPr>
            <a:r>
              <a:rPr lang="en-US"/>
              <a:t>Historical Analysis</a:t>
            </a:r>
            <a:endParaRPr/>
          </a:p>
        </p:txBody>
      </p:sp>
      <p:sp>
        <p:nvSpPr>
          <p:cNvPr id="52" name="Google Shape;52;p3"/>
          <p:cNvSpPr txBox="1">
            <a:spLocks noGrp="1"/>
          </p:cNvSpPr>
          <p:nvPr>
            <p:ph type="body" idx="1"/>
          </p:nvPr>
        </p:nvSpPr>
        <p:spPr>
          <a:xfrm>
            <a:off x="838200" y="1287624"/>
            <a:ext cx="5181600" cy="4889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A0C2F"/>
              </a:buClr>
              <a:buSzPts val="2800"/>
              <a:buNone/>
            </a:pPr>
            <a:r>
              <a:rPr lang="en-US"/>
              <a:t>Program Strengths: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A0C2F"/>
              </a:buClr>
              <a:buSzPts val="2800"/>
              <a:buNone/>
            </a:pPr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body" idx="2"/>
          </p:nvPr>
        </p:nvSpPr>
        <p:spPr>
          <a:xfrm>
            <a:off x="6172200" y="1287624"/>
            <a:ext cx="5181600" cy="4889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A0C2F"/>
              </a:buClr>
              <a:buSzPts val="2800"/>
              <a:buNone/>
            </a:pPr>
            <a:r>
              <a:rPr lang="en-US"/>
              <a:t>Program Challenges: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A0C2F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</a:pPr>
            <a:r>
              <a:rPr lang="en-US"/>
              <a:t>Objectives </a:t>
            </a:r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body" idx="1"/>
          </p:nvPr>
        </p:nvSpPr>
        <p:spPr>
          <a:xfrm>
            <a:off x="838200" y="1595535"/>
            <a:ext cx="10515600" cy="4581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39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1400"/>
              <a:buNone/>
            </a:pPr>
            <a:endParaRPr sz="1400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</a:pPr>
            <a:r>
              <a:rPr lang="en-US"/>
              <a:t>Strategic Enhancement</a:t>
            </a:r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4400"/>
              <a:buFont typeface="Calibri"/>
              <a:buNone/>
            </a:pPr>
            <a:r>
              <a:rPr lang="en-US"/>
              <a:t>Planning Steps</a:t>
            </a:r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Widescreen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Unit Title</vt:lpstr>
      <vt:lpstr> [Unit title] Profile </vt:lpstr>
      <vt:lpstr>Historical Analysis</vt:lpstr>
      <vt:lpstr>Objectives </vt:lpstr>
      <vt:lpstr>Strategic Enhancement</vt:lpstr>
      <vt:lpstr>Planning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Title</dc:title>
  <dc:creator>CJ</dc:creator>
  <cp:lastModifiedBy>Bonomo, Ryan</cp:lastModifiedBy>
  <cp:revision>1</cp:revision>
  <dcterms:created xsi:type="dcterms:W3CDTF">2018-10-09T16:48:02Z</dcterms:created>
  <dcterms:modified xsi:type="dcterms:W3CDTF">2021-06-21T19:46:36Z</dcterms:modified>
</cp:coreProperties>
</file>